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7" r:id="rId3"/>
    <p:sldId id="258" r:id="rId4"/>
    <p:sldId id="259" r:id="rId5"/>
    <p:sldId id="256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91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0000"/>
    <a:srgbClr val="C45A12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77" autoAdjust="0"/>
    <p:restoredTop sz="94660" autoAdjust="0"/>
  </p:normalViewPr>
  <p:slideViewPr>
    <p:cSldViewPr snapToGrid="0">
      <p:cViewPr varScale="1">
        <p:scale>
          <a:sx n="126" d="100"/>
          <a:sy n="126" d="100"/>
        </p:scale>
        <p:origin x="10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03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12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19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794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9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32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72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101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38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1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25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65B808-A648-454C-98DD-D2D05474080E}" type="datetimeFigureOut">
              <a:rPr lang="es-MX" smtClean="0"/>
              <a:pPr/>
              <a:t>07/10/2024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3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A98CC-6C7A-367F-8BBD-E5E43CFAF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5" t="8776" r="3525" b="22522"/>
          <a:stretch/>
        </p:blipFill>
        <p:spPr>
          <a:xfrm>
            <a:off x="10837360" y="4985986"/>
            <a:ext cx="1193531" cy="11909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ADD2329-D85A-9514-9DBE-78576F77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73" y="2322932"/>
            <a:ext cx="11939451" cy="2663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>
                <a:solidFill>
                  <a:srgbClr val="800000"/>
                </a:solidFill>
                <a:latin typeface="Franklin Gothic Medium" pitchFamily="34" charset="0"/>
              </a:rPr>
              <a:t>H. AYUNTAMIENTO DE PLAYAS DE ROSARITO</a:t>
            </a:r>
          </a:p>
          <a:p>
            <a:pPr marL="0" indent="0" algn="ctr">
              <a:buNone/>
            </a:pPr>
            <a:r>
              <a:rPr lang="es-MX" dirty="0">
                <a:latin typeface="Franklin Gothic Medium" pitchFamily="34" charset="0"/>
              </a:rPr>
              <a:t>TESORERÍA MUNICIPAL</a:t>
            </a:r>
          </a:p>
          <a:p>
            <a:pPr marL="0" indent="0" algn="ctr">
              <a:buNone/>
            </a:pPr>
            <a:r>
              <a:rPr lang="es-MX" dirty="0">
                <a:latin typeface="Franklin Gothic Medium" pitchFamily="34" charset="0"/>
              </a:rPr>
              <a:t>PROGRAMACIÓN Y PRESUPUESTOS </a:t>
            </a:r>
          </a:p>
        </p:txBody>
      </p:sp>
    </p:spTree>
    <p:extLst>
      <p:ext uri="{BB962C8B-B14F-4D97-AF65-F5344CB8AC3E}">
        <p14:creationId xmlns:p14="http://schemas.microsoft.com/office/powerpoint/2010/main" val="182974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0535" y="2910557"/>
            <a:ext cx="10515600" cy="3379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>
                <a:solidFill>
                  <a:srgbClr val="800000"/>
                </a:solidFill>
                <a:latin typeface="Lucida Bright" panose="02040602050505020304" pitchFamily="18" charset="0"/>
              </a:rPr>
              <a:t>METODOLOGÍA DEL </a:t>
            </a:r>
          </a:p>
          <a:p>
            <a:pPr marL="0" indent="0" algn="ctr">
              <a:buNone/>
            </a:pPr>
            <a:r>
              <a:rPr lang="es-MX" sz="4400" dirty="0">
                <a:solidFill>
                  <a:srgbClr val="800000"/>
                </a:solidFill>
                <a:latin typeface="Lucida Bright" panose="02040602050505020304" pitchFamily="18" charset="0"/>
              </a:rPr>
              <a:t>MARCO LÓGICO</a:t>
            </a:r>
          </a:p>
          <a:p>
            <a:pPr marL="0" indent="0" algn="ctr">
              <a:buNone/>
            </a:pPr>
            <a:endParaRPr lang="es-MX" sz="4400" dirty="0">
              <a:solidFill>
                <a:srgbClr val="800000"/>
              </a:solidFill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s-MX" dirty="0">
                <a:latin typeface="Lucida Bright" panose="02040602050505020304" pitchFamily="18" charset="0"/>
              </a:rPr>
              <a:t>TESORERÍA MUNICIPAL</a:t>
            </a:r>
          </a:p>
          <a:p>
            <a:pPr marL="0" indent="0" algn="ctr">
              <a:buNone/>
            </a:pPr>
            <a:r>
              <a:rPr lang="es-MX" dirty="0">
                <a:latin typeface="Lucida Bright" panose="02040602050505020304" pitchFamily="18" charset="0"/>
              </a:rPr>
              <a:t>PROGRAMACIÓN Y PRESUPUESTOS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FF86DF-8455-48CA-B223-8747AA62D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481298" y="320185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9092" y="1828800"/>
            <a:ext cx="10515600" cy="919173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 fontScale="90000"/>
          </a:bodyPr>
          <a:lstStyle/>
          <a:p>
            <a:pPr algn="ctr"/>
            <a:r>
              <a:rPr lang="es-MX" sz="3200" dirty="0">
                <a:solidFill>
                  <a:srgbClr val="800000"/>
                </a:solidFill>
                <a:latin typeface="Lucida Bright" panose="02040602050505020304" pitchFamily="18" charset="0"/>
              </a:rPr>
              <a:t>¿Qué es la Metodología del Marco Lógico?</a:t>
            </a:r>
            <a:br>
              <a:rPr lang="es-MX" sz="3200" dirty="0">
                <a:solidFill>
                  <a:srgbClr val="800000"/>
                </a:solidFill>
                <a:latin typeface="Lucida Bright" panose="02040602050505020304" pitchFamily="18" charset="0"/>
              </a:rPr>
            </a:br>
            <a:r>
              <a:rPr lang="es-MX" sz="3200" dirty="0">
                <a:solidFill>
                  <a:srgbClr val="800000"/>
                </a:solidFill>
                <a:latin typeface="Lucida Bright" panose="02040602050505020304" pitchFamily="18" charset="0"/>
              </a:rPr>
              <a:t>(MML)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65625"/>
            <a:ext cx="10515600" cy="3433763"/>
          </a:xfrm>
        </p:spPr>
        <p:txBody>
          <a:bodyPr/>
          <a:lstStyle/>
          <a:p>
            <a:pPr marL="0" indent="0" algn="just">
              <a:buNone/>
            </a:pPr>
            <a:r>
              <a:rPr lang="es-MX" sz="3200" dirty="0">
                <a:latin typeface="Lucida Bright" panose="02040602050505020304" pitchFamily="18" charset="0"/>
              </a:rPr>
              <a:t>La Metodología del Marco Lógico es </a:t>
            </a:r>
            <a:r>
              <a:rPr lang="es-MX" sz="3200" b="1" dirty="0">
                <a:latin typeface="Lucida Bright" panose="02040602050505020304" pitchFamily="18" charset="0"/>
              </a:rPr>
              <a:t>una herramienta </a:t>
            </a:r>
            <a:r>
              <a:rPr lang="es-MX" sz="3200" dirty="0">
                <a:latin typeface="Lucida Bright" panose="02040602050505020304" pitchFamily="18" charset="0"/>
              </a:rPr>
              <a:t>de planeación basada en la estructuración y solución de problemas, que facilita el proceso de conceptualización, diseño ejecución y evaluación de proyectos. Es </a:t>
            </a:r>
            <a:r>
              <a:rPr lang="es-MX" sz="3200" b="1" dirty="0">
                <a:latin typeface="Lucida Bright" panose="02040602050505020304" pitchFamily="18" charset="0"/>
              </a:rPr>
              <a:t>un instrumento </a:t>
            </a:r>
            <a:r>
              <a:rPr lang="es-MX" sz="3200" dirty="0">
                <a:latin typeface="Lucida Bright" panose="02040602050505020304" pitchFamily="18" charset="0"/>
              </a:rPr>
              <a:t>de gestión de programas y proyectos.</a:t>
            </a:r>
            <a:r>
              <a:rPr lang="es-MX" dirty="0"/>
              <a:t> </a:t>
            </a:r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3DFEED-4BE1-D305-F72C-63F777899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69855" y="325283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7758" r="14154" b="7972"/>
          <a:stretch/>
        </p:blipFill>
        <p:spPr>
          <a:xfrm>
            <a:off x="2431336" y="1823606"/>
            <a:ext cx="7329328" cy="4415931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F39FE8C-84E8-97D1-0416-6DF7CBE0A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38963" y="326422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670" y="1865949"/>
            <a:ext cx="7970660" cy="408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2110670" y="3203170"/>
            <a:ext cx="665018" cy="3075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FF69DA-DA0B-CD2D-E0C4-4D780BAD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38963" y="341949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4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7317" r="14269" b="8233"/>
          <a:stretch/>
        </p:blipFill>
        <p:spPr>
          <a:xfrm>
            <a:off x="2604005" y="1790547"/>
            <a:ext cx="6983989" cy="4537483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E32260-18AC-2276-8640-56CDBF0DB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38962" y="310948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2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10449"/>
          <a:stretch/>
        </p:blipFill>
        <p:spPr bwMode="auto">
          <a:xfrm>
            <a:off x="1253159" y="1879714"/>
            <a:ext cx="8882121" cy="401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4197928" y="5012576"/>
            <a:ext cx="1496292" cy="2493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EFB2D5-559C-A70B-DF94-90EB76EF6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60219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53" y="1886807"/>
            <a:ext cx="6886083" cy="3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1855585" y="4399280"/>
            <a:ext cx="1072341" cy="224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530" y="2447637"/>
            <a:ext cx="3212683" cy="3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711D826-DF3E-230E-EA70-988E108A1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6164"/>
          <a:stretch>
            <a:fillRect/>
          </a:stretch>
        </p:blipFill>
        <p:spPr bwMode="auto">
          <a:xfrm>
            <a:off x="2903523" y="1790895"/>
            <a:ext cx="6384953" cy="32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431473" y="3429000"/>
            <a:ext cx="732905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POBLACION TOTAL DE MUNICIPIO</a:t>
            </a:r>
          </a:p>
          <a:p>
            <a:pPr algn="ctr"/>
            <a:r>
              <a:rPr lang="es-ES" sz="2800" dirty="0">
                <a:solidFill>
                  <a:srgbClr val="FF0000"/>
                </a:solidFill>
              </a:rPr>
              <a:t>126,890 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HOMBRES                       MUJERES</a:t>
            </a:r>
          </a:p>
          <a:p>
            <a:pPr algn="ctr"/>
            <a:r>
              <a:rPr lang="es-ES" sz="2800" dirty="0"/>
              <a:t>64,386                              62,504</a:t>
            </a:r>
          </a:p>
          <a:p>
            <a:pPr algn="ctr"/>
            <a:endParaRPr lang="es-ES" sz="1300" dirty="0">
              <a:solidFill>
                <a:srgbClr val="FF0000"/>
              </a:solidFill>
            </a:endParaRPr>
          </a:p>
          <a:p>
            <a:pPr algn="ctr"/>
            <a:endParaRPr lang="es-ES" sz="1300" dirty="0">
              <a:solidFill>
                <a:srgbClr val="FF0000"/>
              </a:solidFill>
            </a:endParaRPr>
          </a:p>
          <a:p>
            <a:pPr algn="ctr"/>
            <a:r>
              <a:rPr lang="es-ES" sz="1300" dirty="0">
                <a:solidFill>
                  <a:srgbClr val="FF0000"/>
                </a:solidFill>
              </a:rPr>
              <a:t>*</a:t>
            </a:r>
            <a:r>
              <a:rPr lang="es-MX" sz="1300" dirty="0">
                <a:solidFill>
                  <a:srgbClr val="FF0000"/>
                </a:solidFill>
              </a:rPr>
              <a:t>Información al 2020 (Fuente: INEGI)</a:t>
            </a:r>
            <a:endParaRPr lang="es-ES" sz="1300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12BF48-87AB-1079-CCB2-13839DAD9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2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19" y="1973352"/>
            <a:ext cx="11304161" cy="365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4462087" y="4535979"/>
            <a:ext cx="1088967" cy="2327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CB781A-A6B5-3206-3B6F-DBEABBBA2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2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9441" y="1828853"/>
            <a:ext cx="5993118" cy="42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722629" y="2871623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¿Qué? + MEDIANTE+ ¿Cómo?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22629" y="3624902"/>
            <a:ext cx="37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Publicaciones, </a:t>
            </a:r>
            <a:r>
              <a:rPr lang="es-ES" sz="1600" b="1" dirty="0" err="1">
                <a:solidFill>
                  <a:srgbClr val="C00000"/>
                </a:solidFill>
              </a:rPr>
              <a:t>Informes,Minutas</a:t>
            </a:r>
            <a:r>
              <a:rPr lang="es-ES" sz="1600" b="1" dirty="0">
                <a:solidFill>
                  <a:srgbClr val="C00000"/>
                </a:solidFill>
              </a:rPr>
              <a:t>, </a:t>
            </a:r>
            <a:r>
              <a:rPr lang="es-ES" sz="1600" b="1" dirty="0" err="1">
                <a:solidFill>
                  <a:srgbClr val="C00000"/>
                </a:solidFill>
              </a:rPr>
              <a:t>etc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22629" y="3986377"/>
            <a:ext cx="361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Lo que quieres para que se cumpla tu objetivo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D86C3C-8E8A-FD8A-1C9F-7E79EC76C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8568" y="3176568"/>
            <a:ext cx="9897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800000"/>
                </a:solidFill>
                <a:latin typeface="Franklin Gothic Medium" pitchFamily="34" charset="0"/>
              </a:rPr>
              <a:t>ELABORACIÓN DEL PROGAMA OPERATIVO ANUAL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262464-E56E-63E5-8628-3C59A224B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t="22424" r="14299" b="36848"/>
          <a:stretch>
            <a:fillRect/>
          </a:stretch>
        </p:blipFill>
        <p:spPr>
          <a:xfrm>
            <a:off x="1901892" y="1910055"/>
            <a:ext cx="8741394" cy="2793076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0B6F4B-9B1C-1EDF-387A-D1375261E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1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16231"/>
          <a:stretch/>
        </p:blipFill>
        <p:spPr bwMode="auto">
          <a:xfrm>
            <a:off x="2318544" y="1880207"/>
            <a:ext cx="7554912" cy="407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380807" y="3228945"/>
            <a:ext cx="379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SUJETO+ VERBO+ COMPLEMENTO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C5E782-52A3-92E3-3982-2E31BC3A5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3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20169" r="14337" b="30522"/>
          <a:stretch/>
        </p:blipFill>
        <p:spPr>
          <a:xfrm>
            <a:off x="1731818" y="1872562"/>
            <a:ext cx="8728363" cy="3678493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CD569A4-1D69-F11B-22B6-3466FEFCB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6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21360"/>
          <a:stretch/>
        </p:blipFill>
        <p:spPr bwMode="auto">
          <a:xfrm>
            <a:off x="2095385" y="1907860"/>
            <a:ext cx="7583488" cy="426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118824" y="3259723"/>
            <a:ext cx="395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Producto Terminado+ Verbo en Participativo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ECEE14-3480-8F06-A974-493CDECE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8018" r="14065" b="29818"/>
          <a:stretch>
            <a:fillRect/>
          </a:stretch>
        </p:blipFill>
        <p:spPr>
          <a:xfrm>
            <a:off x="1906385" y="1791853"/>
            <a:ext cx="8379229" cy="3577394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F49BDB-7D4C-4966-6E4C-D7A69C5F7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b="20313"/>
          <a:stretch/>
        </p:blipFill>
        <p:spPr bwMode="auto">
          <a:xfrm>
            <a:off x="2332831" y="1800947"/>
            <a:ext cx="7526338" cy="42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424218" y="3090446"/>
            <a:ext cx="4244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Sustantivo Derivado de un Verbo+ </a:t>
            </a:r>
            <a:r>
              <a:rPr lang="es-ES" sz="1600" dirty="0">
                <a:solidFill>
                  <a:srgbClr val="C00000"/>
                </a:solidFill>
              </a:rPr>
              <a:t>Complemento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CF0024-B5FC-3A71-690A-A6A6CA23B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8848" r="13928" b="28347"/>
          <a:stretch/>
        </p:blipFill>
        <p:spPr>
          <a:xfrm>
            <a:off x="1694410" y="1871962"/>
            <a:ext cx="8803179" cy="4307166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8C3CB1-EE3E-D958-900A-29F02AE05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6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040" y="1911131"/>
            <a:ext cx="6121919" cy="43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99334AB-5948-44C4-9CA0-490EDB4B6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7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9" y="1851849"/>
            <a:ext cx="757396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616037" y="3431378"/>
            <a:ext cx="180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FIN Y PROPOSITO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867862" y="3394385"/>
            <a:ext cx="29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SE PROGRAMAN ANUAL</a:t>
            </a:r>
          </a:p>
          <a:p>
            <a:r>
              <a:rPr lang="es-ES" sz="1600" dirty="0"/>
              <a:t>ES DECIR AL CUARTO TRIMESTRE</a:t>
            </a:r>
            <a:endParaRPr lang="en-U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616037" y="4103275"/>
            <a:ext cx="213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COMPONENTE Y ACTIVIDADES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5867862" y="4164831"/>
            <a:ext cx="295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LA PROGRAMACION PUEDE SER EN CUALQUIER TRIMESTRE</a:t>
            </a:r>
            <a:endParaRPr lang="en-US" sz="16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3009207" y="3208713"/>
            <a:ext cx="52037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30A7D57A-4849-E83E-1107-419E65DDA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3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022" y="1870363"/>
            <a:ext cx="9507956" cy="364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3357418" y="4112952"/>
            <a:ext cx="889462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695" y="2554662"/>
            <a:ext cx="43434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FD0DB79-54FC-FE51-0CAF-2B0470FE6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48640" y="3537800"/>
            <a:ext cx="1115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Lucida Bright" panose="02040602050505020304" pitchFamily="18" charset="0"/>
              </a:rPr>
              <a:t>Que las dependencias del H. Ayuntamiento lleven a cabo la elaboración de sus proyectos para el ejercicio fiscal 2025 en los tiempos establecidos para ello.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68394" y="2472899"/>
            <a:ext cx="56552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rgbClr val="800000"/>
                </a:solidFill>
              </a:rPr>
              <a:t>OBJETIVO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DABD76-4DB9-C19E-2666-778419C1E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1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922" y="1891530"/>
            <a:ext cx="9992156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2535381" y="3328747"/>
            <a:ext cx="558800" cy="592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 redondeado"/>
          <p:cNvSpPr/>
          <p:nvPr/>
        </p:nvSpPr>
        <p:spPr>
          <a:xfrm>
            <a:off x="7393708" y="3328747"/>
            <a:ext cx="668867" cy="592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C8C5E7-E0EB-BE30-3777-43A2EE15B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9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22182" r="13588" b="23151"/>
          <a:stretch>
            <a:fillRect/>
          </a:stretch>
        </p:blipFill>
        <p:spPr>
          <a:xfrm>
            <a:off x="1387176" y="1858757"/>
            <a:ext cx="9417648" cy="3976928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416342D-3F26-CE9B-13DA-65C8B3B36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6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31101" y="1766916"/>
            <a:ext cx="932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Enlace a los Manuales correspondientes, para Elaboración de POA´S 2025</a:t>
            </a:r>
            <a:endParaRPr lang="en-US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068C68-6DFD-FB70-CCBD-566AC1620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4CD254-D55C-AD07-EAE2-5CEB7D20C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56" y="3036091"/>
            <a:ext cx="2114286" cy="211428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73" y="3061327"/>
            <a:ext cx="11939451" cy="2663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>
                <a:solidFill>
                  <a:srgbClr val="800000"/>
                </a:solidFill>
                <a:latin typeface="Lucida Bright" panose="02040602050505020304" pitchFamily="18" charset="0"/>
              </a:rPr>
              <a:t>X AYUNTAMIENTO DE PLAYAS DE ROSARITO</a:t>
            </a:r>
          </a:p>
          <a:p>
            <a:pPr marL="0" indent="0" algn="ctr">
              <a:buNone/>
            </a:pPr>
            <a:r>
              <a:rPr lang="es-MX" dirty="0">
                <a:latin typeface="Bahnschrift SemiBold" panose="020B0502040204020203" pitchFamily="34" charset="0"/>
              </a:rPr>
              <a:t>TESORERÍA MUNICIPAL</a:t>
            </a:r>
          </a:p>
          <a:p>
            <a:pPr marL="0" indent="0" algn="ctr">
              <a:buNone/>
            </a:pPr>
            <a:r>
              <a:rPr lang="es-MX" dirty="0">
                <a:latin typeface="Bahnschrift SemiBold" panose="020B0502040204020203" pitchFamily="34" charset="0"/>
              </a:rPr>
              <a:t>PROGRAMACIÓN Y PRESUPUESTOS </a:t>
            </a:r>
          </a:p>
          <a:p>
            <a:pPr marL="0" indent="0" algn="ctr">
              <a:buNone/>
            </a:pPr>
            <a:endParaRPr lang="es-MX" dirty="0">
              <a:latin typeface="Bahnschrift SemiBold" panose="020B0502040204020203" pitchFamily="34" charset="0"/>
            </a:endParaRPr>
          </a:p>
          <a:p>
            <a:pPr marL="0" indent="0" algn="ctr">
              <a:buNone/>
            </a:pPr>
            <a:r>
              <a:rPr lang="es-MX" dirty="0">
                <a:latin typeface="Bahnschrift SemiBold" panose="020B0502040204020203" pitchFamily="34" charset="0"/>
              </a:rPr>
              <a:t>¡Gracias!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F73797-4886-F0FC-E1CF-6C4DED1E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1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0535" y="2852890"/>
            <a:ext cx="10515600" cy="3497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>
                <a:solidFill>
                  <a:srgbClr val="800000"/>
                </a:solidFill>
                <a:latin typeface="Lucida Bright" panose="02040602050505020304" pitchFamily="18" charset="0"/>
              </a:rPr>
              <a:t>FECHA LÍMITE PARA CAPTURA DE POA´S EN SIAC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54590" y="4428429"/>
            <a:ext cx="848281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Lucida Bright" panose="02040602050505020304" pitchFamily="18" charset="0"/>
              </a:rPr>
              <a:t>11 DE OCTUBRE DE 2024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E92A6F-E00E-0610-37B7-3214F9B78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433" r="66595" b="5807"/>
          <a:stretch/>
        </p:blipFill>
        <p:spPr>
          <a:xfrm>
            <a:off x="4537908" y="332510"/>
            <a:ext cx="3116183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38A247-0001-F5A0-201C-81C36EAB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38962" y="310948"/>
            <a:ext cx="3114073" cy="13946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939" y="2502131"/>
            <a:ext cx="9404120" cy="298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3408432" y="3142211"/>
            <a:ext cx="2261061" cy="440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000" y="2182552"/>
            <a:ext cx="9928000" cy="384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288146" y="2557549"/>
            <a:ext cx="532014" cy="232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1518459" y="2400531"/>
            <a:ext cx="1634836" cy="232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9C3D00-53D5-B2D6-55A1-22894A0B7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38963" y="329422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461" y="1753149"/>
            <a:ext cx="6027076" cy="458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DC9F71-2DD0-EECD-ED8B-F613E33B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38962" y="284567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7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328" y="2118704"/>
            <a:ext cx="5983669" cy="41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351251" y="2490124"/>
            <a:ext cx="1138844" cy="266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3781829" y="2659149"/>
            <a:ext cx="1138844" cy="235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668134-5CB1-21AD-C935-2C1F129D9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38963" y="313575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0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083" y="1884947"/>
            <a:ext cx="9625834" cy="38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641449" y="5712286"/>
            <a:ext cx="49091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C00000"/>
                </a:solidFill>
              </a:rPr>
              <a:t>METODOLOGIA DEL MARCO LOGICO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10312" y="5010208"/>
            <a:ext cx="1055717" cy="2161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A692F9-7891-AAD5-62BE-2865BFE01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4262" r="66595" b="5381"/>
          <a:stretch/>
        </p:blipFill>
        <p:spPr>
          <a:xfrm>
            <a:off x="4538962" y="339646"/>
            <a:ext cx="3114073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64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612</TotalTime>
  <Words>239</Words>
  <Application>Microsoft Office PowerPoint</Application>
  <PresentationFormat>Panorámica</PresentationFormat>
  <Paragraphs>41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Bahnschrift SemiBold</vt:lpstr>
      <vt:lpstr>Calibri</vt:lpstr>
      <vt:lpstr>Calibri Light</vt:lpstr>
      <vt:lpstr>Franklin Gothic Medium</vt:lpstr>
      <vt:lpstr>Lucida Bright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la Metodología del Marco Lógico? (MML)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granillo</dc:creator>
  <cp:lastModifiedBy>Digitalización-Local</cp:lastModifiedBy>
  <cp:revision>46</cp:revision>
  <dcterms:created xsi:type="dcterms:W3CDTF">2019-10-02T21:21:24Z</dcterms:created>
  <dcterms:modified xsi:type="dcterms:W3CDTF">2024-10-07T15:39:49Z</dcterms:modified>
</cp:coreProperties>
</file>